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21"/>
  </p:notesMasterIdLst>
  <p:sldIdLst>
    <p:sldId id="297" r:id="rId2"/>
    <p:sldId id="256" r:id="rId3"/>
    <p:sldId id="257" r:id="rId4"/>
    <p:sldId id="280" r:id="rId5"/>
    <p:sldId id="281" r:id="rId6"/>
    <p:sldId id="294" r:id="rId7"/>
    <p:sldId id="282" r:id="rId8"/>
    <p:sldId id="283" r:id="rId9"/>
    <p:sldId id="284" r:id="rId10"/>
    <p:sldId id="285" r:id="rId11"/>
    <p:sldId id="291" r:id="rId12"/>
    <p:sldId id="286" r:id="rId13"/>
    <p:sldId id="290" r:id="rId14"/>
    <p:sldId id="293" r:id="rId15"/>
    <p:sldId id="292" r:id="rId16"/>
    <p:sldId id="289" r:id="rId17"/>
    <p:sldId id="288" r:id="rId18"/>
    <p:sldId id="295" r:id="rId19"/>
    <p:sldId id="296" r:id="rId2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2" autoAdjust="0"/>
    <p:restoredTop sz="59859" autoAdjust="0"/>
  </p:normalViewPr>
  <p:slideViewPr>
    <p:cSldViewPr>
      <p:cViewPr varScale="1">
        <p:scale>
          <a:sx n="43" d="100"/>
          <a:sy n="43" d="100"/>
        </p:scale>
        <p:origin x="-12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F55254-F87F-4B92-AFEB-1A33D15724EE}" type="datetimeFigureOut">
              <a:rPr lang="en-US" smtClean="0"/>
              <a:pPr/>
              <a:t>2/13/2009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CF3E0D-4FA4-4BFB-B7EB-A2019DB8F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erver_(computing)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Search_engine" TargetMode="External"/><Relationship Id="rId4" Type="http://schemas.openxmlformats.org/officeDocument/2006/relationships/hyperlink" Target="http://en.wikipedia.org/wiki/Form_(document)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xford_English_Dictionary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Sender" TargetMode="External"/><Relationship Id="rId5" Type="http://schemas.openxmlformats.org/officeDocument/2006/relationships/hyperlink" Target="http://en.wikipedia.org/wiki/Message" TargetMode="External"/><Relationship Id="rId4" Type="http://schemas.openxmlformats.org/officeDocument/2006/relationships/hyperlink" Target="http://en.wikipedia.org/wiki/English_language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Ask everyone to turn their monitors off. 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Hand out the notes pages…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Today’s agenda: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Demonstration of Database examples. Explanation of relevant vocabulary and terminology.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Reminders: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	Complete Access myITlab units	</a:t>
            </a:r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	Complete the Access Project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	Study for the Post-test – 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Questions?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/>
            <a:r>
              <a:rPr lang="en-US" dirty="0" smtClean="0"/>
              <a:t>Have the students</a:t>
            </a:r>
            <a:r>
              <a:rPr lang="en-US" baseline="0" dirty="0" smtClean="0"/>
              <a:t> launch Access and start the Northwind Traders database.  Follow the direction on the STARTUP SCREEN.  Log in as whoever is the first person in the list.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Point out the left-hand</a:t>
            </a:r>
            <a:r>
              <a:rPr lang="en-US" baseline="0" dirty="0" smtClean="0"/>
              <a:t> side of the screen contains the NAVIGATION PANE.  Click on CUSTOMERS &amp; ORDERS.  Double-click to select the CUSTOMER LIST table.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Ask the student to tell you what are the fields…records…what is the primary key.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Form:  allows a user to enter data that is, typically, sent to a </a:t>
            </a:r>
            <a:r>
              <a:rPr lang="en-US" dirty="0" smtClean="0">
                <a:hlinkClick r:id="rId3" action="ppaction://hlinkfile" tooltip="Server (computing)"/>
              </a:rPr>
              <a:t>server</a:t>
            </a:r>
            <a:r>
              <a:rPr lang="en-US" dirty="0" smtClean="0"/>
              <a:t> for processing and to mimic the usage of </a:t>
            </a:r>
            <a:r>
              <a:rPr lang="en-US" dirty="0" smtClean="0">
                <a:hlinkClick r:id="rId4" action="ppaction://hlinkfile" tooltip="Form (document)"/>
              </a:rPr>
              <a:t>paper forms</a:t>
            </a:r>
            <a:r>
              <a:rPr lang="en-US" dirty="0" smtClean="0"/>
              <a:t>. Forms can be used to submit data to save on a server (e.g., ordering a product) or can be used to retrieve data (e.g., searching on a </a:t>
            </a:r>
            <a:r>
              <a:rPr lang="en-US" dirty="0" smtClean="0">
                <a:hlinkClick r:id="rId5" action="ppaction://hlinkfile" tooltip="Search engine"/>
              </a:rPr>
              <a:t>search engine</a:t>
            </a:r>
            <a:r>
              <a:rPr lang="en-US" dirty="0" smtClean="0"/>
              <a:t>). – from http://en.wikipedia.org/wiki/Form_(web)</a:t>
            </a:r>
          </a:p>
          <a:p>
            <a:endParaRPr lang="en-US" dirty="0" smtClean="0"/>
          </a:p>
          <a:p>
            <a:r>
              <a:rPr lang="en-US" dirty="0" smtClean="0"/>
              <a:t>Click on SUPPORTING</a:t>
            </a:r>
            <a:r>
              <a:rPr lang="en-US" baseline="0" dirty="0" smtClean="0"/>
              <a:t> OBJECTS in the navigation pane.  Scroll down to and double-click on the SALES ANALYSIS FORM.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Ask them to go to the navigation icons on the lower left of the form. Tell them to hover over the icons to show the tool tips. – FIRST RECORD – CURRENT RECORD  - NEXT RECORD – LAST RECORD – NEW (BLANK) RECORD  is dimmed and not available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defTabSz="931774"/>
            <a:r>
              <a:rPr lang="en-US" dirty="0" smtClean="0"/>
              <a:t>Ask them to come up with examples for form they’ve used…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report: </a:t>
            </a:r>
            <a:r>
              <a:rPr lang="en-US" dirty="0"/>
              <a:t>an object in a database designed to print information from a database (either on the screen, to a file or</a:t>
            </a:r>
          </a:p>
          <a:p>
            <a:r>
              <a:rPr lang="en-US" dirty="0"/>
              <a:t>directly to the printer).</a:t>
            </a:r>
          </a:p>
          <a:p>
            <a:endParaRPr lang="en-US" dirty="0"/>
          </a:p>
          <a:p>
            <a:endParaRPr lang="en-US" dirty="0"/>
          </a:p>
          <a:p>
            <a:pPr defTabSz="931774"/>
            <a:r>
              <a:rPr lang="en-US" dirty="0" smtClean="0"/>
              <a:t>Ask them to come up with examples for form they’ve used…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Change to DESIGN VIEW – lower right-hand corner of the screen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Tell them to click on one of the SORT fields and select DECENDING and then click on the RUN (!) icon to run the query.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query:  </a:t>
            </a:r>
            <a:r>
              <a:rPr lang="en-US" dirty="0"/>
              <a:t>most basic – “</a:t>
            </a:r>
            <a:r>
              <a:rPr lang="en-US" b="0" dirty="0" smtClean="0"/>
              <a:t>To </a:t>
            </a:r>
            <a:r>
              <a:rPr lang="en-US" dirty="0" smtClean="0"/>
              <a:t>ask a question.’  FROM - http://en.wiktionary.org/wiki/query  </a:t>
            </a:r>
          </a:p>
          <a:p>
            <a:endParaRPr lang="en-US" dirty="0" smtClean="0"/>
          </a:p>
          <a:p>
            <a:r>
              <a:rPr lang="en-US" dirty="0" smtClean="0"/>
              <a:t>GETTING INFORMATION</a:t>
            </a:r>
            <a:r>
              <a:rPr lang="en-US" baseline="0" dirty="0" smtClean="0"/>
              <a:t> FROM THE DATA ENTRED INTO A DATABASE.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 view of your data showing information from one or more tables. For instance, using</a:t>
            </a:r>
          </a:p>
          <a:p>
            <a:r>
              <a:rPr lang="en-US" dirty="0"/>
              <a:t>the sample database we used when describing </a:t>
            </a:r>
            <a:r>
              <a:rPr lang="en-US" dirty="0" err="1"/>
              <a:t>normalisation</a:t>
            </a:r>
            <a:r>
              <a:rPr lang="en-US" dirty="0"/>
              <a:t>, you could query the Students</a:t>
            </a:r>
          </a:p>
          <a:p>
            <a:r>
              <a:rPr lang="en-US" dirty="0"/>
              <a:t>database asking "Show me the first and last names of the students who take both history and</a:t>
            </a:r>
          </a:p>
          <a:p>
            <a:r>
              <a:rPr lang="en-US" dirty="0"/>
              <a:t>geography and have Alice Hernandez as their advisor" Such a query displays information from</a:t>
            </a:r>
          </a:p>
          <a:p>
            <a:r>
              <a:rPr lang="en-US" dirty="0"/>
              <a:t>the Students table (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), Courses table (course description) and Advisor table</a:t>
            </a:r>
          </a:p>
          <a:p>
            <a:r>
              <a:rPr lang="en-US" dirty="0"/>
              <a:t>(advisor name), using the keys (student ID, course ID, advisor ID) to find matching information.</a:t>
            </a:r>
          </a:p>
          <a:p>
            <a:endParaRPr lang="en-US" dirty="0" smtClean="0"/>
          </a:p>
          <a:p>
            <a:pPr defTabSz="931774"/>
            <a:r>
              <a:rPr lang="en-US" dirty="0" smtClean="0"/>
              <a:t>Ask them to come up with examples for form they’ve used…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Have the students click on the CREATE tab.  Click on the QUERY WIZARD &gt; SIMPLE</a:t>
            </a:r>
            <a:r>
              <a:rPr lang="en-US" baseline="0" dirty="0" smtClean="0"/>
              <a:t> QUERY WIZARD then OK &gt; add a few fields from the CUSTOMERS table &amp; click on NEXT &gt; click on FINISH.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objects — the tables, reports, forms, and so on — in a database. For example, if you need to run a report, you start it from the Navigation Pane. If you need to change the design of your report, you can also open your report in Design view from the Navigation Pane.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 is a collection of numbers, characters, images</a:t>
            </a:r>
            <a:r>
              <a:rPr lang="en-US" dirty="0"/>
              <a:t> or </a:t>
            </a:r>
            <a:r>
              <a:rPr lang="en-US" dirty="0" smtClean="0"/>
              <a:t>other outputs. Data is often viewed as a lowest level of abstraction from which information and knowledge are derived.</a:t>
            </a:r>
            <a:r>
              <a:rPr lang="en-US" baseline="0" dirty="0" smtClean="0"/>
              <a:t> – from http://en.wikipedia.org/wiki/Data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Ask them to come up with examples…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 smtClean="0"/>
              <a:t>According to the </a:t>
            </a:r>
            <a:r>
              <a:rPr lang="en-US" b="0" u="none" dirty="0" smtClean="0">
                <a:hlinkClick r:id="rId3" action="ppaction://hlinkfile" tooltip="Oxford English Dictionary"/>
              </a:rPr>
              <a:t>Oxford English Dictionary</a:t>
            </a:r>
            <a:r>
              <a:rPr lang="en-US" dirty="0" smtClean="0"/>
              <a:t>, the earliest historical meaning of the word </a:t>
            </a:r>
            <a:r>
              <a:rPr lang="en-US" b="1" i="1" dirty="0" smtClean="0"/>
              <a:t>information</a:t>
            </a:r>
            <a:r>
              <a:rPr lang="en-US" dirty="0" smtClean="0"/>
              <a:t> in </a:t>
            </a:r>
            <a:r>
              <a:rPr lang="en-US" dirty="0" smtClean="0">
                <a:hlinkClick r:id="rId4" action="ppaction://hlinkfile" tooltip="English language"/>
              </a:rPr>
              <a:t>English</a:t>
            </a:r>
            <a:r>
              <a:rPr lang="en-US" dirty="0" smtClean="0"/>
              <a:t> was the act of </a:t>
            </a:r>
            <a:r>
              <a:rPr lang="en-US" i="1" dirty="0" smtClean="0"/>
              <a:t>informing</a:t>
            </a:r>
            <a:r>
              <a:rPr lang="en-US" dirty="0" smtClean="0"/>
              <a:t>, or giving form or shape to the mind, as in education, instruction, or training. Information is a quality of a </a:t>
            </a:r>
            <a:r>
              <a:rPr lang="en-US" dirty="0" smtClean="0">
                <a:hlinkClick r:id="rId5" action="ppaction://hlinkfile" tooltip="Message"/>
              </a:rPr>
              <a:t>message</a:t>
            </a:r>
            <a:r>
              <a:rPr lang="en-US" dirty="0" smtClean="0"/>
              <a:t> from a </a:t>
            </a:r>
            <a:r>
              <a:rPr lang="en-US" dirty="0" smtClean="0">
                <a:hlinkClick r:id="rId6" action="ppaction://hlinkfile" tooltip="Sender"/>
              </a:rPr>
              <a:t>sender</a:t>
            </a:r>
            <a:r>
              <a:rPr lang="en-US" dirty="0" smtClean="0"/>
              <a:t> to one or more receivers. Information is always </a:t>
            </a:r>
            <a:r>
              <a:rPr lang="en-US" i="1" dirty="0" smtClean="0"/>
              <a:t>about</a:t>
            </a:r>
            <a:r>
              <a:rPr lang="en-US" dirty="0" smtClean="0"/>
              <a:t> something (size of a parameter, occurrence of an event, etc). Viewed in this manner, information does not have to be accurate; it may be a truth or a lie, or just the sound of a falling tree. – from http://en.wikipedia.org/wiki/Information</a:t>
            </a:r>
          </a:p>
          <a:p>
            <a:endParaRPr lang="en-US" dirty="0" smtClean="0"/>
          </a:p>
          <a:p>
            <a:pPr defTabSz="931774"/>
            <a:r>
              <a:rPr lang="en-US" baseline="0" dirty="0" smtClean="0"/>
              <a:t>Ask them to come up with examples…</a:t>
            </a:r>
          </a:p>
          <a:p>
            <a:pPr defTabSz="931774"/>
            <a:endParaRPr lang="en-US" baseline="0" dirty="0" smtClean="0"/>
          </a:p>
          <a:p>
            <a:pPr defTabSz="931774"/>
            <a:endParaRPr lang="en-US" baseline="0" dirty="0" smtClean="0"/>
          </a:p>
          <a:p>
            <a:pPr defTabSz="931774"/>
            <a:endParaRPr lang="en-US" baseline="0" dirty="0" smtClean="0"/>
          </a:p>
          <a:p>
            <a:pPr defTabSz="931774"/>
            <a:endParaRPr lang="en-US" baseline="0" dirty="0" smtClean="0"/>
          </a:p>
          <a:p>
            <a:pPr defTabSz="931774"/>
            <a:r>
              <a:rPr lang="en-US" b="1" dirty="0"/>
              <a:t>database: </a:t>
            </a:r>
            <a:r>
              <a:rPr lang="en-US" dirty="0"/>
              <a:t>A collection of related information stored in a structured format.</a:t>
            </a:r>
          </a:p>
          <a:p>
            <a:pPr defTabSz="931774"/>
            <a:endParaRPr lang="en-US" dirty="0"/>
          </a:p>
          <a:p>
            <a:pPr defTabSz="931774"/>
            <a:r>
              <a:rPr lang="en-US" baseline="0" dirty="0" smtClean="0"/>
              <a:t>Ask them to come up with examples…</a:t>
            </a:r>
          </a:p>
          <a:p>
            <a:pPr defTabSz="931774"/>
            <a:endParaRPr lang="en-US" dirty="0"/>
          </a:p>
          <a:p>
            <a:pPr defTabSz="931774"/>
            <a:endParaRPr lang="en-US" dirty="0"/>
          </a:p>
          <a:p>
            <a:pPr defTabSz="931774"/>
            <a:endParaRPr lang="en-US" dirty="0"/>
          </a:p>
          <a:p>
            <a:pPr defTabSz="931774"/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field: </a:t>
            </a:r>
            <a:r>
              <a:rPr lang="en-US" dirty="0"/>
              <a:t>Fields describe a single aspect of each member of a table. A student record, for instance,</a:t>
            </a:r>
          </a:p>
          <a:p>
            <a:r>
              <a:rPr lang="en-US" dirty="0"/>
              <a:t>might contain a last name field, a first name field, a date of birth field and so on. All records</a:t>
            </a:r>
          </a:p>
          <a:p>
            <a:r>
              <a:rPr lang="en-US" dirty="0"/>
              <a:t>have exactly the same structure, so they contain the same fields. The </a:t>
            </a:r>
            <a:r>
              <a:rPr lang="en-US" i="1" dirty="0"/>
              <a:t>values in each field vary</a:t>
            </a:r>
          </a:p>
          <a:p>
            <a:r>
              <a:rPr lang="en-US" dirty="0"/>
              <a:t>from record to record, of course. In some database systems, you'll find fields referred to as</a:t>
            </a:r>
          </a:p>
          <a:p>
            <a:r>
              <a:rPr lang="en-US" i="1" dirty="0"/>
              <a:t>attributes.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Ask them to come up with examples…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record: </a:t>
            </a:r>
            <a:r>
              <a:rPr lang="en-US" dirty="0"/>
              <a:t>A record contains all the information about a single 'member' of a table. In a students</a:t>
            </a:r>
          </a:p>
          <a:p>
            <a:r>
              <a:rPr lang="en-US" dirty="0"/>
              <a:t>table, each student's details (name, date of birth, contact details, and so on) will be contained in</a:t>
            </a:r>
          </a:p>
          <a:p>
            <a:r>
              <a:rPr lang="en-US" dirty="0"/>
              <a:t>its own record. Records are also known as </a:t>
            </a:r>
            <a:r>
              <a:rPr lang="en-US" i="1" dirty="0" err="1"/>
              <a:t>tuples</a:t>
            </a:r>
            <a:r>
              <a:rPr lang="en-US" i="1" dirty="0"/>
              <a:t> in technical relational database parlance.</a:t>
            </a:r>
          </a:p>
          <a:p>
            <a:endParaRPr lang="en-US" i="1" dirty="0"/>
          </a:p>
          <a:p>
            <a:endParaRPr lang="en-US" i="1" dirty="0"/>
          </a:p>
          <a:p>
            <a:pPr defTabSz="931774"/>
            <a:r>
              <a:rPr lang="en-US" dirty="0" smtClean="0"/>
              <a:t>Ask them to come up with examples…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table: </a:t>
            </a:r>
            <a:r>
              <a:rPr lang="en-US" dirty="0"/>
              <a:t>A single store of related information. A table consists of records, and each record is made</a:t>
            </a:r>
          </a:p>
          <a:p>
            <a:r>
              <a:rPr lang="en-US" dirty="0"/>
              <a:t>up of a number of fields. Just to totally confuse things, tables are sometimes called </a:t>
            </a:r>
            <a:r>
              <a:rPr lang="en-US" i="1" dirty="0"/>
              <a:t>relations.</a:t>
            </a:r>
          </a:p>
          <a:p>
            <a:r>
              <a:rPr lang="en-US" dirty="0"/>
              <a:t>You can think of the phone book as a table: It contains a record for each telephone subscriber,</a:t>
            </a:r>
          </a:p>
          <a:p>
            <a:r>
              <a:rPr lang="en-US" dirty="0"/>
              <a:t>and each subscriber's details are contained in three fields - name, address and telephone.</a:t>
            </a:r>
          </a:p>
          <a:p>
            <a:endParaRPr lang="en-US" dirty="0" smtClean="0"/>
          </a:p>
          <a:p>
            <a:endParaRPr lang="en-US" dirty="0" smtClean="0"/>
          </a:p>
          <a:p>
            <a:pPr defTabSz="931774"/>
            <a:r>
              <a:rPr lang="en-US" dirty="0" smtClean="0"/>
              <a:t>Ask them to come up with examples…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primary key: </a:t>
            </a:r>
            <a:r>
              <a:rPr lang="en-US" dirty="0"/>
              <a:t>A field that </a:t>
            </a:r>
            <a:r>
              <a:rPr lang="en-US" i="1" dirty="0"/>
              <a:t>uniquely identifies a record in a table. In a students table, for instance,</a:t>
            </a:r>
          </a:p>
          <a:p>
            <a:r>
              <a:rPr lang="en-US" dirty="0"/>
              <a:t>a key built from last name + first name might not give you a unique identifier (two or more Jane</a:t>
            </a:r>
          </a:p>
          <a:p>
            <a:r>
              <a:rPr lang="en-US" dirty="0"/>
              <a:t>Does in the school, for example). To uniquely identify each student, you might add a special</a:t>
            </a:r>
          </a:p>
          <a:p>
            <a:r>
              <a:rPr lang="en-US" dirty="0"/>
              <a:t>Student ID field to be used as the primary key.</a:t>
            </a:r>
          </a:p>
          <a:p>
            <a:endParaRPr lang="en-US" dirty="0"/>
          </a:p>
          <a:p>
            <a:endParaRPr lang="en-US" dirty="0"/>
          </a:p>
          <a:p>
            <a:pPr defTabSz="931774"/>
            <a:r>
              <a:rPr lang="en-US" dirty="0" smtClean="0"/>
              <a:t>Ask them to come up with examples…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relational database: </a:t>
            </a:r>
            <a:r>
              <a:rPr lang="en-US" dirty="0"/>
              <a:t>A database consisting of more than one table. In a multi-table database,</a:t>
            </a:r>
          </a:p>
          <a:p>
            <a:r>
              <a:rPr lang="en-US" dirty="0"/>
              <a:t>you not only need to define the structure of each table, you also need to define the relationships</a:t>
            </a:r>
          </a:p>
          <a:p>
            <a:r>
              <a:rPr lang="en-US" dirty="0"/>
              <a:t>between each table in order to link those tables correctly.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defTabSz="931774"/>
            <a:r>
              <a:rPr lang="en-US" dirty="0" smtClean="0"/>
              <a:t>Ask them to come up with examples…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F3E0D-4FA4-4BFB-B7EB-A2019DB8F38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35563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F07BD-F6BC-4EB1-B3C0-9C843398F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Relational Database Example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327150"/>
            <a:ext cx="594360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DBMS terminology in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Office 2007</a:t>
            </a:r>
            <a:r>
              <a:rPr lang="en-US" b="1" dirty="0" smtClean="0">
                <a:solidFill>
                  <a:schemeClr val="bg1"/>
                </a:solidFill>
              </a:rPr>
              <a:t>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Datasheet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73163" y="1371600"/>
            <a:ext cx="7772400" cy="1295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Another term for a table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Collection of rows and columns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514600"/>
            <a:ext cx="51435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DBMS terminology in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Office 2007: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Form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4478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A form is where the data will be entered into the database.  Eases data entry.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590800"/>
            <a:ext cx="53340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DBMS terminology in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Office 2007: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Report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05000"/>
            <a:ext cx="7772400" cy="2133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A report is the finished product of a database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This is when data is being displayed in a way that will make sense to the use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Query Example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2954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Report Example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2192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DBMS terminology in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Office 2007: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Query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447800"/>
            <a:ext cx="7772400" cy="1828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A search to find specific information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Can be typed into a text box, or automatically though a link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124200"/>
            <a:ext cx="44196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Objects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00200"/>
            <a:ext cx="7772400" cy="4525963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Objects are all of the things that make a database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</a:rPr>
              <a:t>Tables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</a:rPr>
              <a:t>Queries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</a:rPr>
              <a:t>Forms</a:t>
            </a:r>
          </a:p>
          <a:p>
            <a:pPr lvl="1" eaLnBrk="1" hangingPunct="1"/>
            <a:r>
              <a:rPr lang="en-US" b="1" dirty="0" smtClean="0">
                <a:solidFill>
                  <a:schemeClr val="bg1"/>
                </a:solidFill>
              </a:rPr>
              <a:t>Reports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Objects Example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570038"/>
            <a:ext cx="59436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1981200" y="2209800"/>
            <a:ext cx="1143000" cy="38862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Saving in Access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Saving Objects:</a:t>
            </a:r>
          </a:p>
          <a:p>
            <a:pPr lvl="2"/>
            <a:r>
              <a:rPr lang="en-US" b="1" dirty="0" smtClean="0">
                <a:solidFill>
                  <a:schemeClr val="bg1"/>
                </a:solidFill>
              </a:rPr>
              <a:t>Tables</a:t>
            </a:r>
          </a:p>
          <a:p>
            <a:pPr lvl="2"/>
            <a:r>
              <a:rPr lang="en-US" b="1" dirty="0" smtClean="0">
                <a:solidFill>
                  <a:schemeClr val="bg1"/>
                </a:solidFill>
              </a:rPr>
              <a:t>Forms</a:t>
            </a:r>
          </a:p>
          <a:p>
            <a:pPr lvl="2"/>
            <a:r>
              <a:rPr lang="en-US" b="1" dirty="0" smtClean="0">
                <a:solidFill>
                  <a:schemeClr val="bg1"/>
                </a:solidFill>
              </a:rPr>
              <a:t>Queries</a:t>
            </a:r>
          </a:p>
          <a:p>
            <a:pPr lvl="2"/>
            <a:r>
              <a:rPr lang="en-US" b="1" dirty="0" smtClean="0">
                <a:solidFill>
                  <a:schemeClr val="bg1"/>
                </a:solidFill>
              </a:rPr>
              <a:t>Reports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Saving Databases: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3163" y="2468562"/>
            <a:ext cx="6904037" cy="11890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9600" b="1" dirty="0" err="1" smtClean="0">
                <a:solidFill>
                  <a:schemeClr val="bg1"/>
                </a:solidFill>
              </a:rPr>
              <a:t>Datafaces</a:t>
            </a:r>
            <a:endParaRPr lang="en-US" sz="9600" b="1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 descr="C:\Users\candacel\AppData\Local\Microsoft\Windows\Temporary Internet Files\Content.IE5\L0CSU535\MCj043798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81000"/>
            <a:ext cx="1905000" cy="1377950"/>
          </a:xfrm>
          <a:prstGeom prst="rect">
            <a:avLst/>
          </a:prstGeom>
          <a:noFill/>
        </p:spPr>
      </p:pic>
      <p:pic>
        <p:nvPicPr>
          <p:cNvPr id="3075" name="Picture 3" descr="C:\Users\candacel\AppData\Local\Microsoft\Windows\Temporary Internet Files\Content.IE5\BU4W3PXO\MCj042575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4876800"/>
            <a:ext cx="1876425" cy="1628775"/>
          </a:xfrm>
          <a:prstGeom prst="rect">
            <a:avLst/>
          </a:prstGeom>
          <a:noFill/>
        </p:spPr>
      </p:pic>
      <p:pic>
        <p:nvPicPr>
          <p:cNvPr id="3077" name="Picture 5" descr="C:\Users\candacel\AppData\Local\Microsoft\Windows\Temporary Internet Files\Content.IE5\DECOATC0\MCj043244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1000"/>
            <a:ext cx="1816100" cy="1600200"/>
          </a:xfrm>
          <a:prstGeom prst="rect">
            <a:avLst/>
          </a:prstGeom>
          <a:noFill/>
        </p:spPr>
      </p:pic>
      <p:pic>
        <p:nvPicPr>
          <p:cNvPr id="3078" name="Picture 6" descr="C:\Users\candacel\AppData\Local\Microsoft\Windows\Temporary Internet Files\Content.IE5\L0CSU535\MCj0429807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800600"/>
            <a:ext cx="1873250" cy="1689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2209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Data Base Management Software (DBMS) is a tool used to transform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Data</a:t>
            </a:r>
            <a:r>
              <a:rPr lang="en-US" b="1" dirty="0" smtClean="0">
                <a:solidFill>
                  <a:schemeClr val="bg1"/>
                </a:solidFill>
              </a:rPr>
              <a:t> into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Information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173163" y="2819400"/>
            <a:ext cx="7772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What is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Data</a:t>
            </a:r>
            <a:r>
              <a:rPr lang="en-US" sz="3600" b="1" dirty="0" smtClean="0">
                <a:solidFill>
                  <a:schemeClr val="bg1"/>
                </a:solidFill>
              </a:rPr>
              <a:t>…?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pPr eaLnBrk="1" hangingPunct="1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What is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Information</a:t>
            </a:r>
            <a:r>
              <a:rPr lang="en-US" sz="3600" b="1" dirty="0" smtClean="0">
                <a:solidFill>
                  <a:schemeClr val="bg1"/>
                </a:solidFill>
              </a:rPr>
              <a:t>…?</a:t>
            </a:r>
          </a:p>
          <a:p>
            <a:pPr eaLnBrk="1" hangingPunct="1">
              <a:defRPr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What is a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Database</a:t>
            </a:r>
            <a:r>
              <a:rPr lang="en-US" sz="3600" b="1" dirty="0" smtClean="0">
                <a:solidFill>
                  <a:schemeClr val="bg1"/>
                </a:solidFill>
              </a:rPr>
              <a:t>…?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DBMS terminology: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Field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371600"/>
            <a:ext cx="77724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It is where one category of data is stored.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In the Facebook database you have a field where you input your favorite music, TV Shows, Movies, etc.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810000"/>
            <a:ext cx="594360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DBMS terminology: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Record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371600"/>
            <a:ext cx="7772400" cy="4114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This is where all of the data for one particular entry in the form is stored.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For example - all of the data for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“Ferris Bueller” in Facebook would be a record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Record Example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371600"/>
            <a:ext cx="5943600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DBMS terminology: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Table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371600"/>
            <a:ext cx="35814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</a:rPr>
              <a:t>One table would be an entire school’s Facebook account.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"/>
              <a:defRPr/>
            </a:pPr>
            <a:endParaRPr lang="en-US" dirty="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238250"/>
            <a:ext cx="42862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1524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DBMS terminology: 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Primary Key Field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73163" y="1447800"/>
            <a:ext cx="6980237" cy="2895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</a:rPr>
              <a:t>In a database there needs to be a way to uniquely distinguish one record from another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</a:rPr>
              <a:t>A “primary key field” is a field that is unique to a specific record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</a:rPr>
              <a:t>Facebook equivalent -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email address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891088"/>
            <a:ext cx="59436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Relational Database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19200" y="1371600"/>
            <a:ext cx="7010400" cy="3276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When all tables are related through one common interest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Facebook equivalent? 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A Facebook group that anyone from any school could join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nowflake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Snowflakes design template</Template>
  <TotalTime>505</TotalTime>
  <Words>1363</Words>
  <Application>Microsoft PowerPoint</Application>
  <PresentationFormat>On-screen Show (4:3)</PresentationFormat>
  <Paragraphs>182</Paragraphs>
  <Slides>19</Slides>
  <Notes>18</Notes>
  <HiddenSlides>11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Snowflakes design template</vt:lpstr>
      <vt:lpstr>Slide 1</vt:lpstr>
      <vt:lpstr>Datafaces</vt:lpstr>
      <vt:lpstr>Data Base Management Software (DBMS) is a tool used to transform Data into Information.</vt:lpstr>
      <vt:lpstr>DBMS terminology: Field</vt:lpstr>
      <vt:lpstr>DBMS terminology: Record</vt:lpstr>
      <vt:lpstr>Record Example</vt:lpstr>
      <vt:lpstr>DBMS terminology: Table</vt:lpstr>
      <vt:lpstr>DBMS terminology:  Primary Key Field</vt:lpstr>
      <vt:lpstr>Relational Database</vt:lpstr>
      <vt:lpstr>Relational Database Example</vt:lpstr>
      <vt:lpstr>DBMS terminology in  Office 2007: Datasheet</vt:lpstr>
      <vt:lpstr>DBMS terminology in  Office 2007: Form</vt:lpstr>
      <vt:lpstr>DBMS terminology in  Office 2007: Report</vt:lpstr>
      <vt:lpstr>Query Example</vt:lpstr>
      <vt:lpstr>Report Example</vt:lpstr>
      <vt:lpstr>DBMS terminology in  Office 2007: Query</vt:lpstr>
      <vt:lpstr>Objects</vt:lpstr>
      <vt:lpstr>Objects Example</vt:lpstr>
      <vt:lpstr>Saving in Access</vt:lpstr>
    </vt:vector>
  </TitlesOfParts>
  <Company>LaserTalk Communications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Systems</dc:title>
  <dc:creator>Gene W. Lewis</dc:creator>
  <cp:lastModifiedBy>cob</cp:lastModifiedBy>
  <cp:revision>137</cp:revision>
  <dcterms:created xsi:type="dcterms:W3CDTF">2003-07-08T02:25:34Z</dcterms:created>
  <dcterms:modified xsi:type="dcterms:W3CDTF">2009-02-13T21:43:43Z</dcterms:modified>
</cp:coreProperties>
</file>